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4"/>
  </p:notesMasterIdLst>
  <p:sldIdLst>
    <p:sldId id="256" r:id="rId2"/>
    <p:sldId id="257" r:id="rId3"/>
    <p:sldId id="279" r:id="rId4"/>
    <p:sldId id="277" r:id="rId5"/>
    <p:sldId id="261" r:id="rId6"/>
    <p:sldId id="278" r:id="rId7"/>
    <p:sldId id="265" r:id="rId8"/>
    <p:sldId id="266" r:id="rId9"/>
    <p:sldId id="262" r:id="rId10"/>
    <p:sldId id="271" r:id="rId11"/>
    <p:sldId id="272" r:id="rId12"/>
    <p:sldId id="258" r:id="rId13"/>
    <p:sldId id="259" r:id="rId14"/>
    <p:sldId id="280" r:id="rId15"/>
    <p:sldId id="281" r:id="rId16"/>
    <p:sldId id="282" r:id="rId17"/>
    <p:sldId id="284" r:id="rId18"/>
    <p:sldId id="283" r:id="rId19"/>
    <p:sldId id="286" r:id="rId20"/>
    <p:sldId id="290" r:id="rId21"/>
    <p:sldId id="289" r:id="rId22"/>
    <p:sldId id="288" r:id="rId23"/>
    <p:sldId id="292" r:id="rId24"/>
    <p:sldId id="287" r:id="rId25"/>
    <p:sldId id="291" r:id="rId26"/>
    <p:sldId id="293" r:id="rId27"/>
    <p:sldId id="264" r:id="rId28"/>
    <p:sldId id="285" r:id="rId29"/>
    <p:sldId id="299" r:id="rId30"/>
    <p:sldId id="300" r:id="rId31"/>
    <p:sldId id="270" r:id="rId32"/>
    <p:sldId id="294" r:id="rId33"/>
    <p:sldId id="295" r:id="rId34"/>
    <p:sldId id="275" r:id="rId35"/>
    <p:sldId id="298" r:id="rId36"/>
    <p:sldId id="296" r:id="rId37"/>
    <p:sldId id="297" r:id="rId38"/>
    <p:sldId id="260" r:id="rId39"/>
    <p:sldId id="273" r:id="rId40"/>
    <p:sldId id="263" r:id="rId41"/>
    <p:sldId id="274" r:id="rId42"/>
    <p:sldId id="26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2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45F5A-12AD-40FD-9CAC-CDC412CDB2D9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E2EC-4F25-4E35-840D-00B3C6B24B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57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BE2EC-4F25-4E35-840D-00B3C6B24B4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54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BE2EC-4F25-4E35-840D-00B3C6B24B4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08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BE2EC-4F25-4E35-840D-00B3C6B24B47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80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BE2EC-4F25-4E35-840D-00B3C6B24B47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63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36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12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1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40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91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52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983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55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12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73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3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99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4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0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78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7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AFE252-23EA-4422-B23D-71F8A5CB523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F09CE9-0514-4BDA-BFEB-1519D764D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29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legeabc.de/path-player?courseid=nachbarschaftshilfe&amp;unit=662f524141b397d7800e61f4Un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e.video.search.yahoo.com/yhs/search?fr=yhs-trp-015&amp;ei=UTF-8&amp;hsimp=yhs-015&amp;hspart=trp&amp;p=erste+hilfe+kurs&amp;type=Y23_F163_212979_070121#id=1&amp;vid=63ca74c2c847e29ec888fc7129ccf2f1&amp;action=view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flegeabc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6EE4FB9-7E41-4891-95F4-17C1C7506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6ADBD52-015C-4720-81DC-DF7B74FEE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5C11B5BC-8312-4E22-BD1C-DBBC0FB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7BA03B2-5DC4-462E-BA8D-2749C7B6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74C0211-75AA-454E-98D5-B47CB291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357AA8E-750B-8665-C91A-7D7FED125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693" y="2622013"/>
            <a:ext cx="11239289" cy="193338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4600" b="1" dirty="0">
                <a:solidFill>
                  <a:srgbClr val="FFA400"/>
                </a:solidFill>
                <a:latin typeface="Lucida Handwriting" panose="03010101010101010101" pitchFamily="66" charset="0"/>
              </a:rPr>
              <a:t>Weil Nachbarschaft </a:t>
            </a:r>
            <a:r>
              <a:rPr lang="de-DE" sz="4600" b="1" u="sng" dirty="0">
                <a:solidFill>
                  <a:srgbClr val="FFA400"/>
                </a:solidFill>
                <a:latin typeface="Lucida Handwriting" panose="03010101010101010101" pitchFamily="66" charset="0"/>
              </a:rPr>
              <a:t>mehr</a:t>
            </a:r>
            <a:r>
              <a:rPr lang="de-DE" sz="4600" b="1" dirty="0">
                <a:solidFill>
                  <a:srgbClr val="FFA400"/>
                </a:solidFill>
                <a:latin typeface="Lucida Handwriting" panose="03010101010101010101" pitchFamily="66" charset="0"/>
              </a:rPr>
              <a:t> ist !</a:t>
            </a:r>
            <a:br>
              <a:rPr lang="de-DE" sz="1800" b="1" dirty="0">
                <a:solidFill>
                  <a:srgbClr val="FFA400"/>
                </a:solidFill>
                <a:latin typeface="Lucida Handwriting" panose="03010101010101010101" pitchFamily="66" charset="0"/>
              </a:rPr>
            </a:br>
            <a:br>
              <a:rPr lang="de-DE" sz="2400" b="1" dirty="0">
                <a:solidFill>
                  <a:srgbClr val="FFA400"/>
                </a:solidFill>
                <a:latin typeface="Lucida Handwriting" panose="03010101010101010101" pitchFamily="66" charset="0"/>
              </a:rPr>
            </a:br>
            <a:r>
              <a:rPr lang="de-DE" sz="4600" b="1" dirty="0">
                <a:solidFill>
                  <a:srgbClr val="FFA400"/>
                </a:solidFill>
                <a:latin typeface="Lucida Handwriting" panose="03010101010101010101" pitchFamily="66" charset="0"/>
              </a:rPr>
              <a:t>Herzlich Willkommen zur Schulung.</a:t>
            </a:r>
          </a:p>
        </p:txBody>
      </p:sp>
      <p:pic>
        <p:nvPicPr>
          <p:cNvPr id="12" name="Grafik 1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9E2583FA-817C-B47F-4F26-92027A547D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83" y="4678475"/>
            <a:ext cx="8494005" cy="1535041"/>
          </a:xfrm>
          <a:prstGeom prst="rect">
            <a:avLst/>
          </a:prstGeom>
        </p:spPr>
      </p:pic>
      <p:pic>
        <p:nvPicPr>
          <p:cNvPr id="6" name="Grafik 5" descr="Ein Bild, das Grafiken, Screenshot, Symbol, Grafikdesign enthält.&#10;&#10;KI-generierte Inhalte können fehlerhaft sein.">
            <a:extLst>
              <a:ext uri="{FF2B5EF4-FFF2-40B4-BE49-F238E27FC236}">
                <a16:creationId xmlns:a16="http://schemas.microsoft.com/office/drawing/2014/main" id="{EF9E374C-2A99-185E-B523-E416B37A3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69" y="1000581"/>
            <a:ext cx="2343485" cy="1447101"/>
          </a:xfrm>
          <a:prstGeom prst="rect">
            <a:avLst/>
          </a:prstGeom>
        </p:spPr>
      </p:pic>
      <p:pic>
        <p:nvPicPr>
          <p:cNvPr id="8" name="Grafik 7" descr="Ein Bild, das Text, Schrift, Handschrift, Typografie enthält.&#10;&#10;KI-generierte Inhalte können fehlerhaft sein.">
            <a:extLst>
              <a:ext uri="{FF2B5EF4-FFF2-40B4-BE49-F238E27FC236}">
                <a16:creationId xmlns:a16="http://schemas.microsoft.com/office/drawing/2014/main" id="{C3165864-68AC-2BF1-4C61-B3CAAD6D55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85" y="989564"/>
            <a:ext cx="3825632" cy="147286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701DD5-8993-46EC-941C-86DD0188E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81200" y="5262441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4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77C37-5AAD-42BD-DD9B-1E36DFA59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7EEC494-2BAD-6996-8C4A-B88B9CFAEB5F}"/>
              </a:ext>
            </a:extLst>
          </p:cNvPr>
          <p:cNvSpPr txBox="1"/>
          <p:nvPr/>
        </p:nvSpPr>
        <p:spPr>
          <a:xfrm>
            <a:off x="760164" y="903385"/>
            <a:ext cx="105982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Verwandtschaftsgrad 1, 2 oder 3 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764D795D-E0B5-5D54-CD32-311A345FC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" y="1870184"/>
            <a:ext cx="10179585" cy="41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6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69967-34CA-1EBB-CF3F-ACF4D51D9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E35CC33-CD5E-29C8-7EFD-5968D54A1D6E}"/>
              </a:ext>
            </a:extLst>
          </p:cNvPr>
          <p:cNvSpPr txBox="1"/>
          <p:nvPr/>
        </p:nvSpPr>
        <p:spPr>
          <a:xfrm>
            <a:off x="1057624" y="793216"/>
            <a:ext cx="1030076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Verwandtschaft ersten Grades sind eigene Kinder und eigene Eltern.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Zur Verwandtschaft zweiten Grades zählen die eigenen Geschwister, die Großeltern und Enkelkinder.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Zum dritten Grad zählen dann Onkel und Tanten, Neffen und Nichten, Urgroßeltern und Urenkel.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2D9E40D-5FDC-9EC1-E57A-BEDE42BB4E41}"/>
              </a:ext>
            </a:extLst>
          </p:cNvPr>
          <p:cNvSpPr txBox="1"/>
          <p:nvPr/>
        </p:nvSpPr>
        <p:spPr>
          <a:xfrm>
            <a:off x="1057624" y="870334"/>
            <a:ext cx="8954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Verwandtschaftsgrade: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1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EE2EF-0049-C177-76A3-06B4638F9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264CDE0-464D-0CCE-B586-9DCFD0C6BB96}"/>
              </a:ext>
            </a:extLst>
          </p:cNvPr>
          <p:cNvSpPr txBox="1"/>
          <p:nvPr/>
        </p:nvSpPr>
        <p:spPr>
          <a:xfrm>
            <a:off x="605925" y="126708"/>
            <a:ext cx="1095076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Welche Eigenschaften sollten Nachbarschaftshelfer/innen mitbringen?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https://www.pflegeabc.de/path-player?courseid=nachbarschaftshilfe&amp;unit=662f524141b397d7800e61f4Unit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9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52728-CAC1-1588-80DE-21581F3BA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66ECF2-86EC-59FD-99B4-03CB8D3A20C3}"/>
              </a:ext>
            </a:extLst>
          </p:cNvPr>
          <p:cNvSpPr txBox="1"/>
          <p:nvPr/>
        </p:nvSpPr>
        <p:spPr>
          <a:xfrm>
            <a:off x="1244908" y="550841"/>
            <a:ext cx="100914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Eigenschaften, die wichtig sind: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Zuverlässigkeit</a:t>
            </a:r>
          </a:p>
          <a:p>
            <a:pPr marL="1371600" lvl="2" indent="-457200">
              <a:buFont typeface="Wingdings" panose="05000000000000000000" pitchFamily="2" charset="2"/>
              <a:buChar char="v"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Einfühlungsvermögen</a:t>
            </a:r>
          </a:p>
          <a:p>
            <a:pPr marL="1828800" lvl="3" indent="-457200">
              <a:buFont typeface="Wingdings" panose="05000000000000000000" pitchFamily="2" charset="2"/>
              <a:buChar char="v"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Empathie</a:t>
            </a:r>
          </a:p>
          <a:p>
            <a:pPr marL="2286000" lvl="4" indent="-457200">
              <a:buFont typeface="Wingdings" panose="05000000000000000000" pitchFamily="2" charset="2"/>
              <a:buChar char="v"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Vertrauenswürdigkeit</a:t>
            </a:r>
          </a:p>
          <a:p>
            <a:pPr marL="2743200" lvl="5" indent="-457200">
              <a:buFont typeface="Wingdings" panose="05000000000000000000" pitchFamily="2" charset="2"/>
              <a:buChar char="v"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Respekt</a:t>
            </a:r>
          </a:p>
          <a:p>
            <a:pPr marL="3200400" lvl="6" indent="-457200">
              <a:buFont typeface="Wingdings" panose="05000000000000000000" pitchFamily="2" charset="2"/>
              <a:buChar char="v"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Höflich und nicht übergriffig</a:t>
            </a:r>
          </a:p>
          <a:p>
            <a:pPr marL="3657600" lvl="7" indent="-457200">
              <a:buFont typeface="Wingdings" panose="05000000000000000000" pitchFamily="2" charset="2"/>
              <a:buChar char="v"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Geduld</a:t>
            </a:r>
          </a:p>
          <a:p>
            <a:pPr marL="4114800" lvl="8" indent="-457200">
              <a:buFont typeface="Wingdings" panose="05000000000000000000" pitchFamily="2" charset="2"/>
              <a:buChar char="v"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Organisationstalent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5862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6CB9A-2EEB-82CB-DE22-72806ED32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4E73A74-E275-4D55-D10D-F0E115B8C4A8}"/>
              </a:ext>
            </a:extLst>
          </p:cNvPr>
          <p:cNvSpPr txBox="1"/>
          <p:nvPr/>
        </p:nvSpPr>
        <p:spPr>
          <a:xfrm>
            <a:off x="760169" y="749152"/>
            <a:ext cx="10950767" cy="5185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Umgang mit Beeinträchtigungen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Respekt und Wertschätzung: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 Behandeln Sie alle Menschen gleichberechtigt und respektvoll, unabhängig von ihren Einschränkungen.</a:t>
            </a:r>
          </a:p>
          <a:p>
            <a:pPr>
              <a:lnSpc>
                <a:spcPct val="12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Individualität: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 Sehen Sie die Person hinter der Einschränkung und gehen Sie auf ihre individuellen Bedürfnisse und Wünsche ein.</a:t>
            </a:r>
          </a:p>
          <a:p>
            <a:pPr>
              <a:lnSpc>
                <a:spcPct val="12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Selbstbestimmung: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 Unterstützen Sie die Menschen dabei, so selbstständig wie möglich zu leben und ihre eigenen Entscheidungen zu treffen.</a:t>
            </a:r>
          </a:p>
          <a:p>
            <a:pPr>
              <a:lnSpc>
                <a:spcPct val="12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von Teilhabe: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 Ermöglichen Sie den Menschen die Teilhabe am gesellschaftlichen Leben und an Aktivitäten, die ihnen Freude bereiten.</a:t>
            </a:r>
          </a:p>
        </p:txBody>
      </p:sp>
    </p:spTree>
    <p:extLst>
      <p:ext uri="{BB962C8B-B14F-4D97-AF65-F5344CB8AC3E}">
        <p14:creationId xmlns:p14="http://schemas.microsoft.com/office/powerpoint/2010/main" val="292434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20015-CF0D-0AB2-082F-2FE94CB64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CDD6324-83BF-1A4D-0174-A1BC3A59EBE9}"/>
              </a:ext>
            </a:extLst>
          </p:cNvPr>
          <p:cNvSpPr txBox="1"/>
          <p:nvPr/>
        </p:nvSpPr>
        <p:spPr>
          <a:xfrm>
            <a:off x="760169" y="749152"/>
            <a:ext cx="1095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Umgang mit kognitiv eingeschränkten Menschen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Geduld und Zeit:</a:t>
            </a:r>
            <a:r>
              <a:rPr lang="de-D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Nehmen Sie sich Zeit für die Kommunikation und geben Sie den Menschen die Möglichkeit, sich in ihrem eigenen Tempo auszudrücken.</a:t>
            </a:r>
          </a:p>
          <a:p>
            <a:pPr>
              <a:lnSpc>
                <a:spcPct val="100000"/>
              </a:lnSpc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Klarheit und Einfachheit: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 Verwenden Sie einfache Sprache und kurze Sätze. Vermeiden Sie Fachbegriffe, zu viele Fremdwörter und Metaphern.</a:t>
            </a:r>
          </a:p>
          <a:p>
            <a:pPr>
              <a:lnSpc>
                <a:spcPct val="100000"/>
              </a:lnSpc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Visuelle Unterstützung: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 Nutzen Sie Bilder, Symbole und andere visuelle Hilfsmittel, um die Kommunikation zu erleichtern.</a:t>
            </a:r>
          </a:p>
          <a:p>
            <a:pPr>
              <a:lnSpc>
                <a:spcPct val="100000"/>
              </a:lnSpc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Angst und Unsicherheit: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 Seien Sie verständnisvoll gegenüber Ängsten und Unsicherheiten und bieten Sie Unterstützung an.</a:t>
            </a:r>
          </a:p>
        </p:txBody>
      </p:sp>
    </p:spTree>
    <p:extLst>
      <p:ext uri="{BB962C8B-B14F-4D97-AF65-F5344CB8AC3E}">
        <p14:creationId xmlns:p14="http://schemas.microsoft.com/office/powerpoint/2010/main" val="353011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C23BD-7A36-ECA1-26F5-3D35A89AF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9CBE943-AAD4-6155-BBBD-78C16989507E}"/>
              </a:ext>
            </a:extLst>
          </p:cNvPr>
          <p:cNvSpPr txBox="1"/>
          <p:nvPr/>
        </p:nvSpPr>
        <p:spPr>
          <a:xfrm>
            <a:off x="760169" y="749152"/>
            <a:ext cx="1095076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Umgang mit pflegebedürftigen Menschen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Würde und Intimsphäre: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 Respektieren Sie die Würde und Intimsphäre der Menschen und wahren Sie ihre Privatsphäre bei der Pflege.</a:t>
            </a:r>
          </a:p>
          <a:p>
            <a:pPr>
              <a:lnSpc>
                <a:spcPct val="100000"/>
              </a:lnSpc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Einfühlungsvermögen: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 Stellen Sie sich auf die Bedürfnisse und Empfindungen der Menschen ein und gehen Sie mitfühlend mit ihnen um.</a:t>
            </a:r>
          </a:p>
          <a:p>
            <a:pPr>
              <a:lnSpc>
                <a:spcPct val="100000"/>
              </a:lnSpc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und Nähe: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 Schaffen Sie eine Atmosphäre der Nähe und des Vertrauens und ermöglichen Sie den Menschen, ihre Bedürfnisse und Gefühle zu äußern.</a:t>
            </a:r>
          </a:p>
          <a:p>
            <a:pPr>
              <a:lnSpc>
                <a:spcPct val="100000"/>
              </a:lnSpc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Angehörige:</a:t>
            </a:r>
            <a:r>
              <a:rPr lang="de-D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Berücksichtigen Sie die Bedürfnisse und Belastungen der Angehörigen und bieten Sie ihnen Unterstützung an.</a:t>
            </a:r>
          </a:p>
        </p:txBody>
      </p:sp>
    </p:spTree>
    <p:extLst>
      <p:ext uri="{BB962C8B-B14F-4D97-AF65-F5344CB8AC3E}">
        <p14:creationId xmlns:p14="http://schemas.microsoft.com/office/powerpoint/2010/main" val="3451179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C312F-1CEC-FF7B-853B-62DBDE443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0C3582F-A8D4-910D-7DD6-A95D50C7B934}"/>
              </a:ext>
            </a:extLst>
          </p:cNvPr>
          <p:cNvSpPr txBox="1"/>
          <p:nvPr/>
        </p:nvSpPr>
        <p:spPr>
          <a:xfrm>
            <a:off x="859318" y="605927"/>
            <a:ext cx="1095076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Sturzprävention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Stolperfallen beseitigen (z.B. Teppiche, Kabel)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Rutschfeste Böden und Treppenstufen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Gute Beleuchtung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Haltegriffe im Bad und an Treppen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Möbel an der Wand befestigen (?)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16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69E28-C1AF-CFF1-22B8-1A49CD58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BC8B833-C4A4-D952-98E3-94D6300FFBE8}"/>
              </a:ext>
            </a:extLst>
          </p:cNvPr>
          <p:cNvSpPr txBox="1"/>
          <p:nvPr/>
        </p:nvSpPr>
        <p:spPr>
          <a:xfrm>
            <a:off x="1244908" y="738130"/>
            <a:ext cx="10091451" cy="533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Krankheitsbilder wahrnehmen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Körperliche Einschränkungen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Herz- und Gefäßerkrankungen</a:t>
            </a:r>
          </a:p>
          <a:p>
            <a:pPr marL="1828800" lvl="3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Lungenerkrankungen</a:t>
            </a:r>
          </a:p>
          <a:p>
            <a:pPr marL="2286000" lvl="4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Psychische Erkrankungen</a:t>
            </a:r>
          </a:p>
          <a:p>
            <a:pPr marL="2743200" lvl="5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Demenz</a:t>
            </a:r>
            <a:r>
              <a:rPr lang="de-DE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Parkinson usw.</a:t>
            </a: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96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F9A1E-DB14-DDFF-511C-D153BB100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EB07421-A33B-ABC4-7A0C-7CE59399952E}"/>
              </a:ext>
            </a:extLst>
          </p:cNvPr>
          <p:cNvSpPr txBox="1"/>
          <p:nvPr/>
        </p:nvSpPr>
        <p:spPr>
          <a:xfrm>
            <a:off x="1068636" y="815249"/>
            <a:ext cx="102677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800" b="1" dirty="0">
                <a:solidFill>
                  <a:srgbClr val="FF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de-DE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ypische</a:t>
            </a: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Erkrankungen sind 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AF47851-A226-21D6-57BD-F58F6A54CBB6}"/>
              </a:ext>
            </a:extLst>
          </p:cNvPr>
          <p:cNvSpPr txBox="1">
            <a:spLocks/>
          </p:cNvSpPr>
          <p:nvPr/>
        </p:nvSpPr>
        <p:spPr>
          <a:xfrm>
            <a:off x="1238369" y="2069153"/>
            <a:ext cx="9745448" cy="39240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37 Ginger Light" panose="02000503030000020004" pitchFamily="2" charset="0"/>
                <a:ea typeface="+mn-ea"/>
                <a:cs typeface="F37 Ginger Light" panose="02000503030000020004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niedrige Blutdruck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oder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hohe Blutdruck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Hypertensive Krise 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(schwerwiegende Entgleisung des Blutdrucks) und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Herzrhythmusstörungen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das sog. Herzstolpern. </a:t>
            </a:r>
          </a:p>
        </p:txBody>
      </p:sp>
    </p:spTree>
    <p:extLst>
      <p:ext uri="{BB962C8B-B14F-4D97-AF65-F5344CB8AC3E}">
        <p14:creationId xmlns:p14="http://schemas.microsoft.com/office/powerpoint/2010/main" val="145650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45BD3FA-4EE3-B294-9C8D-022C8E086C4E}"/>
              </a:ext>
            </a:extLst>
          </p:cNvPr>
          <p:cNvSpPr txBox="1"/>
          <p:nvPr/>
        </p:nvSpPr>
        <p:spPr>
          <a:xfrm>
            <a:off x="1079653" y="638978"/>
            <a:ext cx="107304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Programm für heute Teil 1: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Unsere Aufgaben als Servicepunkt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Begriffe / Unterschiede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Tätigkeiten und Grenzen als Helfende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Anerkennung und Voraussetzungen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Eigenschaften, die Helfende mitbringen sollten</a:t>
            </a:r>
          </a:p>
        </p:txBody>
      </p:sp>
    </p:spTree>
    <p:extLst>
      <p:ext uri="{BB962C8B-B14F-4D97-AF65-F5344CB8AC3E}">
        <p14:creationId xmlns:p14="http://schemas.microsoft.com/office/powerpoint/2010/main" val="186203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ACF1E-6559-0A9E-4DCC-20DA3B5FB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6895600-213E-F1D8-92AD-A0A5C6541B48}"/>
              </a:ext>
            </a:extLst>
          </p:cNvPr>
          <p:cNvSpPr txBox="1"/>
          <p:nvPr/>
        </p:nvSpPr>
        <p:spPr>
          <a:xfrm>
            <a:off x="826265" y="815249"/>
            <a:ext cx="10510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Symptome bei niedrigem Blutdruck: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128162F3-7BAD-464C-D258-1F188974C061}"/>
              </a:ext>
            </a:extLst>
          </p:cNvPr>
          <p:cNvSpPr txBox="1">
            <a:spLocks/>
          </p:cNvSpPr>
          <p:nvPr/>
        </p:nvSpPr>
        <p:spPr>
          <a:xfrm>
            <a:off x="1260402" y="1672545"/>
            <a:ext cx="8974268" cy="3968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37 Ginger Light" panose="02000503030000020004" pitchFamily="2" charset="0"/>
                <a:ea typeface="+mn-ea"/>
                <a:cs typeface="F37 Ginger Light" panose="02000503030000020004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37 Ginger Light" panose="02000503030000020004" pitchFamily="2" charset="0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Müdigkeit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- Leistungsschwäche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- Blässe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- Frösteln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- Übelkeit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       - Kopfschmerz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37 Ginger Light" panose="02000503030000020004" pitchFamily="2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37 Ginger Light" panose="02000503030000020004" pitchFamily="2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29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122A7-8E3F-1684-F724-2AE420F63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862414C-DC93-8BC1-0429-D4A008161CF2}"/>
              </a:ext>
            </a:extLst>
          </p:cNvPr>
          <p:cNvSpPr txBox="1"/>
          <p:nvPr/>
        </p:nvSpPr>
        <p:spPr>
          <a:xfrm>
            <a:off x="826265" y="815249"/>
            <a:ext cx="10598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Hoher Blutdruck / Hypertensive Krise: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29F0D673-BAAB-7FF8-86FA-DED5EF0B17B7}"/>
              </a:ext>
            </a:extLst>
          </p:cNvPr>
          <p:cNvSpPr txBox="1">
            <a:spLocks/>
          </p:cNvSpPr>
          <p:nvPr/>
        </p:nvSpPr>
        <p:spPr>
          <a:xfrm>
            <a:off x="988702" y="1580668"/>
            <a:ext cx="10204435" cy="4335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37 Ginger Light" panose="02000503030000020004" pitchFamily="2" charset="0"/>
                <a:ea typeface="+mn-ea"/>
                <a:cs typeface="F37 Ginger Light" panose="02000503030000020004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37 Ginger Light" panose="02000503030000020004" pitchFamily="2" charset="0"/>
              <a:ea typeface="+mn-ea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Kopfschmerzen am Morgen, Ohrensausen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Schwindelgefühle, Sehstörungen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Schlafstörungen, Herzklopfen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Schweißausbrüche, Atemnot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Nasenbluten</a:t>
            </a:r>
          </a:p>
        </p:txBody>
      </p:sp>
    </p:spTree>
    <p:extLst>
      <p:ext uri="{BB962C8B-B14F-4D97-AF65-F5344CB8AC3E}">
        <p14:creationId xmlns:p14="http://schemas.microsoft.com/office/powerpoint/2010/main" val="58601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E8373-F6A1-4888-0F96-BA0FF57E0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79F79B-2A77-CAAC-14F6-1847675103B4}"/>
              </a:ext>
            </a:extLst>
          </p:cNvPr>
          <p:cNvSpPr txBox="1"/>
          <p:nvPr/>
        </p:nvSpPr>
        <p:spPr>
          <a:xfrm>
            <a:off x="1068636" y="815249"/>
            <a:ext cx="10267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Symptome für einen Herzinfarkt: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3E5B200E-C706-DDA7-C709-48269663BD1E}"/>
              </a:ext>
            </a:extLst>
          </p:cNvPr>
          <p:cNvSpPr txBox="1">
            <a:spLocks/>
          </p:cNvSpPr>
          <p:nvPr/>
        </p:nvSpPr>
        <p:spPr>
          <a:xfrm>
            <a:off x="1297175" y="1760219"/>
            <a:ext cx="9862912" cy="4282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37 Ginger Light" panose="02000503030000020004" pitchFamily="2" charset="0"/>
                <a:ea typeface="+mn-ea"/>
                <a:cs typeface="F37 Ginger Light" panose="02000503030000020004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heftige Schmerzen im Brustbereich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Ausstrahlend in Arm, Bauch, Schulter, Unterkiefer   und Schulterblätter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Atemnot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Übelkeit / Erbrechen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Blässe, fahle graue Gesichtsfarbe, kalter Schweiß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und wird begleitet von einer Todesangst </a:t>
            </a:r>
          </a:p>
        </p:txBody>
      </p:sp>
    </p:spTree>
    <p:extLst>
      <p:ext uri="{BB962C8B-B14F-4D97-AF65-F5344CB8AC3E}">
        <p14:creationId xmlns:p14="http://schemas.microsoft.com/office/powerpoint/2010/main" val="570779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7307D-D777-6402-ADB0-7488EFD46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F2FFAED-B3AE-8911-0021-69EDD62592FD}"/>
              </a:ext>
            </a:extLst>
          </p:cNvPr>
          <p:cNvSpPr txBox="1"/>
          <p:nvPr/>
        </p:nvSpPr>
        <p:spPr>
          <a:xfrm>
            <a:off x="1002534" y="815249"/>
            <a:ext cx="10267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Merkmale beim Schlaganfall: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EA84A0B9-D6B8-B90E-BD10-C9BE004C7CA3}"/>
              </a:ext>
            </a:extLst>
          </p:cNvPr>
          <p:cNvSpPr txBox="1">
            <a:spLocks/>
          </p:cNvSpPr>
          <p:nvPr/>
        </p:nvSpPr>
        <p:spPr>
          <a:xfrm>
            <a:off x="988703" y="1883885"/>
            <a:ext cx="10039181" cy="4158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37 Ginger Light" panose="02000503030000020004" pitchFamily="2" charset="0"/>
                <a:ea typeface="+mn-ea"/>
                <a:cs typeface="F37 Ginger Light" panose="02000503030000020004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verschwommenes Sehen, Doppelbilder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Erblindung, Störungen des Sprechens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plötzlicher Schwindel, Gangunsicherheit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sehr starker Kopfschmerz, Übelkeit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Halbseitenlähmung</a:t>
            </a:r>
          </a:p>
        </p:txBody>
      </p:sp>
    </p:spTree>
    <p:extLst>
      <p:ext uri="{BB962C8B-B14F-4D97-AF65-F5344CB8AC3E}">
        <p14:creationId xmlns:p14="http://schemas.microsoft.com/office/powerpoint/2010/main" val="4209028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F7F4F-A704-16EF-EFEE-58C6EC7E2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28CC0D4-8517-F86F-7507-8645071DEBD6}"/>
              </a:ext>
            </a:extLst>
          </p:cNvPr>
          <p:cNvSpPr txBox="1"/>
          <p:nvPr/>
        </p:nvSpPr>
        <p:spPr>
          <a:xfrm>
            <a:off x="1068636" y="705079"/>
            <a:ext cx="102677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Lungenerkrankungen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wie z.B. Asthma, Lungenentzündungen oder Bronchitis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AF4DB3C1-90EA-BC1A-836E-6D093E3909DA}"/>
              </a:ext>
            </a:extLst>
          </p:cNvPr>
          <p:cNvSpPr txBox="1">
            <a:spLocks/>
          </p:cNvSpPr>
          <p:nvPr/>
        </p:nvSpPr>
        <p:spPr>
          <a:xfrm>
            <a:off x="1918953" y="2123316"/>
            <a:ext cx="9582655" cy="4024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37 Ginger Light" panose="02000503030000020004" pitchFamily="2" charset="0"/>
                <a:ea typeface="+mn-ea"/>
                <a:cs typeface="F37 Ginger Light" panose="02000503030000020004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Typische Symptome können sein: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Kurzatmigkeit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Schnappatmung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Husten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Bluthusten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Das Gefühl zu ersticken</a:t>
            </a:r>
          </a:p>
        </p:txBody>
      </p:sp>
    </p:spTree>
    <p:extLst>
      <p:ext uri="{BB962C8B-B14F-4D97-AF65-F5344CB8AC3E}">
        <p14:creationId xmlns:p14="http://schemas.microsoft.com/office/powerpoint/2010/main" val="1690512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5DE53-B59A-1BBA-0907-0592004F8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5D1EB21-4E07-EA18-392C-8F8292E8F253}"/>
              </a:ext>
            </a:extLst>
          </p:cNvPr>
          <p:cNvSpPr txBox="1"/>
          <p:nvPr/>
        </p:nvSpPr>
        <p:spPr>
          <a:xfrm>
            <a:off x="1068636" y="815249"/>
            <a:ext cx="102677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Psychische Erkrankungen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" name="Inhaltsplatzhalter 4">
            <a:extLst>
              <a:ext uri="{FF2B5EF4-FFF2-40B4-BE49-F238E27FC236}">
                <a16:creationId xmlns:a16="http://schemas.microsoft.com/office/drawing/2014/main" id="{2C96C709-8BF2-465E-8189-96F18F9E88F9}"/>
              </a:ext>
            </a:extLst>
          </p:cNvPr>
          <p:cNvSpPr txBox="1">
            <a:spLocks/>
          </p:cNvSpPr>
          <p:nvPr/>
        </p:nvSpPr>
        <p:spPr>
          <a:xfrm>
            <a:off x="855639" y="1806212"/>
            <a:ext cx="10634953" cy="4093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37 Ginger Light" panose="02000503030000020004" pitchFamily="2" charset="0"/>
                <a:ea typeface="+mn-ea"/>
                <a:cs typeface="F37 Ginger Light" panose="0200050303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Psychische Erkrankungen finden noch immer sehr wenig Akzeptanz in unserer Gesellschaft,</a:t>
            </a:r>
            <a:r>
              <a:rPr kumimoji="0" lang="de-DE" sz="4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 dass viele Betroffenen über ihre Probleme schweigen, aus Angst, nicht ernst genommen</a:t>
            </a:r>
            <a:r>
              <a:rPr kumimoji="0" lang="de-DE" sz="4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zu werden.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Hier ist es wichtig, eine Vertrauensbasis zu erschaffen und vor allem, zuhören zu können.</a:t>
            </a:r>
          </a:p>
        </p:txBody>
      </p:sp>
    </p:spTree>
    <p:extLst>
      <p:ext uri="{BB962C8B-B14F-4D97-AF65-F5344CB8AC3E}">
        <p14:creationId xmlns:p14="http://schemas.microsoft.com/office/powerpoint/2010/main" val="37040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70824-8084-6D24-823C-367883395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90733E8-60C7-0D72-A442-F2DBCC05A92C}"/>
              </a:ext>
            </a:extLst>
          </p:cNvPr>
          <p:cNvSpPr txBox="1"/>
          <p:nvPr/>
        </p:nvSpPr>
        <p:spPr>
          <a:xfrm>
            <a:off x="1178805" y="815249"/>
            <a:ext cx="1017958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Demenz</a:t>
            </a:r>
          </a:p>
          <a:p>
            <a:pPr marL="1143000" lvl="1" indent="-685800">
              <a:buFont typeface="Wingdings" panose="05000000000000000000" pitchFamily="2" charset="2"/>
              <a:buChar char="v"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Parkinson</a:t>
            </a:r>
          </a:p>
          <a:p>
            <a:pPr marL="1600200" lvl="2" indent="-685800">
              <a:buFont typeface="Wingdings" panose="05000000000000000000" pitchFamily="2" charset="2"/>
              <a:buChar char="v"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Multiple Sklerose (MS)</a:t>
            </a:r>
          </a:p>
          <a:p>
            <a:pPr marL="2057400" lvl="3" indent="-685800">
              <a:buFont typeface="Wingdings" panose="05000000000000000000" pitchFamily="2" charset="2"/>
              <a:buChar char="v"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Querschnittslähmung</a:t>
            </a:r>
          </a:p>
          <a:p>
            <a:pPr marL="2514600" lvl="4" indent="-685800">
              <a:buFont typeface="Wingdings" panose="05000000000000000000" pitchFamily="2" charset="2"/>
              <a:buChar char="v"/>
              <a:defRPr/>
            </a:pPr>
            <a:r>
              <a:rPr lang="de-DE" sz="4800" b="1" dirty="0">
                <a:solidFill>
                  <a:srgbClr val="FF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Rheumatoide Arthritis</a:t>
            </a:r>
          </a:p>
          <a:p>
            <a:pPr marL="2971800" lvl="5" indent="-685800">
              <a:buFont typeface="Wingdings" panose="05000000000000000000" pitchFamily="2" charset="2"/>
              <a:buChar char="v"/>
              <a:defRPr/>
            </a:pPr>
            <a:r>
              <a:rPr lang="de-DE" sz="4800" b="1" dirty="0">
                <a:solidFill>
                  <a:srgbClr val="FF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mellitus</a:t>
            </a:r>
          </a:p>
          <a:p>
            <a:pPr marL="3429000" lvl="6" indent="-685800">
              <a:buFont typeface="Wingdings" panose="05000000000000000000" pitchFamily="2" charset="2"/>
              <a:buChar char="v"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96456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EEB40-FDF5-6D37-015C-4363738D7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00ED58B-CEC5-4786-807F-E4D0A90B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2727E8B-B76E-44AE-BA84-72E67FFF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4D4A5E-A361-484B-BA87-71470F0CE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B2E45B-3291-4196-85CD-8C21E2674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845E1EB-926E-47C1-8FEA-136188263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334D75-621B-40C8-8B6E-F7444F8C0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652EAB3-B5F2-4AA3-B954-26F38AC6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D2BE7F-3E20-4AC6-9CFC-41A82B7E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94A0178-54EB-4B40-B93C-A245846BF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A2EFE7-A922-4226-AC11-93A972454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A7A2BEF-6AFB-4298-A452-DF55BF33E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FDE7160-F7DE-40BE-8AF0-1A6CE69E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0E31DE3-8B0D-B247-147A-A4A275348A35}"/>
              </a:ext>
            </a:extLst>
          </p:cNvPr>
          <p:cNvSpPr txBox="1"/>
          <p:nvPr/>
        </p:nvSpPr>
        <p:spPr>
          <a:xfrm>
            <a:off x="1102619" y="4404852"/>
            <a:ext cx="9989677" cy="1054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ucida Handwriting" panose="03010101010101010101" pitchFamily="66" charset="0"/>
                <a:ea typeface="+mj-ea"/>
                <a:cs typeface="+mj-cs"/>
              </a:rPr>
              <a:t>Mittagspause – Guten Appetit !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00DC63-2D52-4801-A37C-086809168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Essen, Kochkunst, Teller, Zutaten enthält.&#10;&#10;KI-generierte Inhalte können fehlerhaft sein.">
            <a:extLst>
              <a:ext uri="{FF2B5EF4-FFF2-40B4-BE49-F238E27FC236}">
                <a16:creationId xmlns:a16="http://schemas.microsoft.com/office/drawing/2014/main" id="{DEE3CF58-862B-0988-A005-DA931D18D8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r="1" b="1"/>
          <a:stretch/>
        </p:blipFill>
        <p:spPr>
          <a:xfrm>
            <a:off x="1776503" y="1257341"/>
            <a:ext cx="2765517" cy="2798064"/>
          </a:xfrm>
          <a:prstGeom prst="rect">
            <a:avLst/>
          </a:prstGeom>
        </p:spPr>
      </p:pic>
      <p:pic>
        <p:nvPicPr>
          <p:cNvPr id="4" name="Grafik 3" descr="Ein Bild, das Essen, Kochkunst, Zutaten, Teller enthält.&#10;&#10;KI-generierte Inhalte können fehlerhaft sein.">
            <a:extLst>
              <a:ext uri="{FF2B5EF4-FFF2-40B4-BE49-F238E27FC236}">
                <a16:creationId xmlns:a16="http://schemas.microsoft.com/office/drawing/2014/main" id="{F657BEFD-B5DA-4BA1-F0A3-567637B5FB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8" r="13232" b="1"/>
          <a:stretch/>
        </p:blipFill>
        <p:spPr>
          <a:xfrm>
            <a:off x="4705162" y="1257342"/>
            <a:ext cx="2770067" cy="2798064"/>
          </a:xfrm>
          <a:prstGeom prst="rect">
            <a:avLst/>
          </a:prstGeom>
        </p:spPr>
      </p:pic>
      <p:pic>
        <p:nvPicPr>
          <p:cNvPr id="10" name="Grafik 9" descr="Ein Bild, das Fastfood, Brot, Wurst, Bratwurst enthält.&#10;&#10;KI-generierte Inhalte können fehlerhaft sein.">
            <a:extLst>
              <a:ext uri="{FF2B5EF4-FFF2-40B4-BE49-F238E27FC236}">
                <a16:creationId xmlns:a16="http://schemas.microsoft.com/office/drawing/2014/main" id="{E7136555-17D6-966C-0333-B4A8594FA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r="10410" b="1"/>
          <a:stretch/>
        </p:blipFill>
        <p:spPr>
          <a:xfrm>
            <a:off x="7638370" y="1257341"/>
            <a:ext cx="2770068" cy="2798064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9310625-7B00-47AC-8816-DB1D867D4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505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DC078-DD8E-C2CC-E939-EEA80B9BB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E90165B-1C34-A3B2-51F1-62574FFAC9BE}"/>
              </a:ext>
            </a:extLst>
          </p:cNvPr>
          <p:cNvSpPr txBox="1"/>
          <p:nvPr/>
        </p:nvSpPr>
        <p:spPr>
          <a:xfrm>
            <a:off x="859318" y="594910"/>
            <a:ext cx="1095076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Kommunikation und sprachliches Handeln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Wie findet Kommunikation statt?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Beziehungsaufbau oder Überzeugung?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Konfliktlösung durch Kommunikation?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Wie gehe ich mit sprachlichen Barrieren um?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Haben Vorurteile Einfluss auf die Kommunikation?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15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E82A0-C1A4-C94E-3776-B793B546A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D3CBB9C-3AD9-3C9B-1197-E9F0D957C19B}"/>
              </a:ext>
            </a:extLst>
          </p:cNvPr>
          <p:cNvSpPr txBox="1"/>
          <p:nvPr/>
        </p:nvSpPr>
        <p:spPr>
          <a:xfrm>
            <a:off x="859318" y="594910"/>
            <a:ext cx="1095076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Herausforderungen in der Kommunikation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Unklare Botschaften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sprachliche Barrieren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unterschiedliche Interpretationen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Vorurteile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mangelnde kommunikative Kompetenz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2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3943B-6AE8-C5E6-17D9-A340D6969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1CEAB3D-230A-EC9D-FFA3-12C402F36ACE}"/>
              </a:ext>
            </a:extLst>
          </p:cNvPr>
          <p:cNvSpPr txBox="1"/>
          <p:nvPr/>
        </p:nvSpPr>
        <p:spPr>
          <a:xfrm>
            <a:off x="1035585" y="925420"/>
            <a:ext cx="107304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 Programm für heute Teil 2: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Umgang mit Beeinträchtigungen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Basiswissen Krankheitsbilder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Kommunikation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Notruf und Erste Hilfe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Rechtliche Grundlagen / Abrechnungen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/ Bewertung / Wie geht es jetzt weiter?</a:t>
            </a:r>
          </a:p>
        </p:txBody>
      </p:sp>
    </p:spTree>
    <p:extLst>
      <p:ext uri="{BB962C8B-B14F-4D97-AF65-F5344CB8AC3E}">
        <p14:creationId xmlns:p14="http://schemas.microsoft.com/office/powerpoint/2010/main" val="112119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5C8FC-632D-6B3E-9933-54C4F85DE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3CB4AA0-7539-E296-FB99-8EF8367D5BCD}"/>
              </a:ext>
            </a:extLst>
          </p:cNvPr>
          <p:cNvSpPr txBox="1"/>
          <p:nvPr/>
        </p:nvSpPr>
        <p:spPr>
          <a:xfrm>
            <a:off x="815250" y="638978"/>
            <a:ext cx="1095076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Datenschutz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 ist untersagt, medizinische und namentlich zum persönlichen Lebensbereich gehörende Geheimnisse Dritter unbefugt zu offenbaren (Verschwiegenheitspflicht).</a:t>
            </a: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Verpflichtung auf die Vertraulichkeit besteht auch nach der Beendigung meiner Tätigkeit als Nachbarschaftshelfende(r) fort.</a:t>
            </a: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47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B851E-E1A4-E389-AF3B-D700F5729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E7F2ADC-1546-8F37-32FE-CC1C9504CA8E}"/>
              </a:ext>
            </a:extLst>
          </p:cNvPr>
          <p:cNvSpPr txBox="1"/>
          <p:nvPr/>
        </p:nvSpPr>
        <p:spPr>
          <a:xfrm>
            <a:off x="859318" y="1002539"/>
            <a:ext cx="1095076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b="1" dirty="0">
                <a:solidFill>
                  <a:srgbClr val="FF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Hilfe kann Leben retten!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Wann war denn Euer letzter Erste-Hilfe-Kurs?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die fünf „W“-Fragen?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https://de.video.search.yahoo.com/yhs/search?fr=yhs-trp-015&amp;ei=UTF-8&amp;hsimp=yhs-015&amp;hspart=trp&amp;p=erste+hilfe+kurs&amp;type=Y23_F163_212979_070121#id=1&amp;vid=63ca74c2c847e29ec888fc7129ccf2f1&amp;action=view</a:t>
            </a: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46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F5785-0EB2-FB2B-A674-41D0D5EBF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DB15F99-C89D-9877-63BD-53A7C0C8D3D7}"/>
              </a:ext>
            </a:extLst>
          </p:cNvPr>
          <p:cNvSpPr txBox="1"/>
          <p:nvPr/>
        </p:nvSpPr>
        <p:spPr>
          <a:xfrm>
            <a:off x="1013552" y="594910"/>
            <a:ext cx="644486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fünf W-Fragen: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 ?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?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v"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Wie viele ?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lvl="3" indent="-457200">
              <a:buFont typeface="Wingdings" panose="05000000000000000000" pitchFamily="2" charset="2"/>
              <a:buChar char="v"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Welche Verletzungen ?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lvl="4" indent="-457200">
              <a:buFont typeface="Wingdings" panose="05000000000000000000" pitchFamily="2" charset="2"/>
              <a:buChar char="v"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Warten !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AF8525-C015-91D2-5226-DBFE7FD0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179" y="875424"/>
            <a:ext cx="2818029" cy="52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71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433AE-B3C2-3295-A54F-6F0726065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DC72872-FD67-246D-02B4-3703F90767CA}"/>
              </a:ext>
            </a:extLst>
          </p:cNvPr>
          <p:cNvSpPr txBox="1"/>
          <p:nvPr/>
        </p:nvSpPr>
        <p:spPr>
          <a:xfrm>
            <a:off x="859318" y="793216"/>
            <a:ext cx="1095076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Maßnahmen zur Hilfe in der Notsituation: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Bewusstsein, Bewusstlosigkeit überprüfen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Suche nach Verletzungen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Atmung überprüfen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Stabile Seitenlage durchführen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Notruf wählen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Herz-Lungen-Wiederbelebung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70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4C380-1711-BC7A-48CF-83C11E9A9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A14B90E-CB6E-11EC-4E99-56613C810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21" y="716096"/>
            <a:ext cx="7810958" cy="556351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2A6A3DD-A9E6-2BEE-9707-CD77A37C0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879" y="1227967"/>
            <a:ext cx="2255716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21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86301-9401-C5DA-30CA-58974AAC5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968CFB4-4E50-4C0D-66C0-75F9AB04EDCC}"/>
              </a:ext>
            </a:extLst>
          </p:cNvPr>
          <p:cNvSpPr txBox="1"/>
          <p:nvPr/>
        </p:nvSpPr>
        <p:spPr>
          <a:xfrm>
            <a:off x="815250" y="694062"/>
            <a:ext cx="1095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Notruf 112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2B7E46E-D459-81B2-29CC-3822D29B854B}"/>
              </a:ext>
            </a:extLst>
          </p:cNvPr>
          <p:cNvSpPr txBox="1"/>
          <p:nvPr/>
        </p:nvSpPr>
        <p:spPr>
          <a:xfrm>
            <a:off x="815250" y="1666973"/>
            <a:ext cx="1043297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Sie keine Angst, Sie können nichts falsch machen:</a:t>
            </a:r>
            <a:r>
              <a:rPr lang="de-D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14400"/>
            <a:endParaRPr lang="de-DE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de-D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den Leitstellen treffen Sie auf professionell geschultes Personal, das alle Fragen stellt, die benötigt werden.</a:t>
            </a:r>
          </a:p>
          <a:p>
            <a:pPr defTabSz="914400"/>
            <a:endParaRPr lang="de-DE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de-D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 werden Sie in Notsituationen meist nicht allein gelassen, da die Leitstellen auch telefonische Anleitung und Unterstützung geben können.</a:t>
            </a:r>
          </a:p>
          <a:p>
            <a:pPr defTabSz="914400"/>
            <a:endParaRPr lang="de-DE" sz="2200" dirty="0">
              <a:solidFill>
                <a:prstClr val="black"/>
              </a:solidFill>
              <a:latin typeface="F37 Ging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2231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DF616-A737-01FC-16FE-83800B39D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400AB28-FD45-ED24-629A-39951013CB73}"/>
              </a:ext>
            </a:extLst>
          </p:cNvPr>
          <p:cNvSpPr txBox="1"/>
          <p:nvPr/>
        </p:nvSpPr>
        <p:spPr>
          <a:xfrm>
            <a:off x="859318" y="936437"/>
            <a:ext cx="10950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stabile Seitenlage: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E33301-AAB6-A4A9-B292-E80D227E9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89" y="2283737"/>
            <a:ext cx="10586658" cy="295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75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05F7C-D5F8-BB18-7277-9819B381A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EC3E9C7-DBB9-5332-1338-D08927D54FA3}"/>
              </a:ext>
            </a:extLst>
          </p:cNvPr>
          <p:cNvSpPr txBox="1"/>
          <p:nvPr/>
        </p:nvSpPr>
        <p:spPr>
          <a:xfrm>
            <a:off x="870335" y="870334"/>
            <a:ext cx="1095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Wiederbelebung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681D19-21BF-EAA3-1250-0D50D0CEFE45}"/>
              </a:ext>
            </a:extLst>
          </p:cNvPr>
          <p:cNvSpPr txBox="1"/>
          <p:nvPr/>
        </p:nvSpPr>
        <p:spPr>
          <a:xfrm>
            <a:off x="815250" y="1971559"/>
            <a:ext cx="551944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D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Rufen Sie weitere Personen hinzu. Lassen Sie von diesen den notärztlichen Dienst alarmieren. Notrufnummer 112. Rufen Sie selbst an, wenn keine weiteren Personen in der Nähe sind. </a:t>
            </a:r>
            <a:endParaRPr lang="de-DE" sz="3200" b="1" dirty="0">
              <a:solidFill>
                <a:srgbClr val="FFA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de-DE" sz="2400" b="1" dirty="0">
              <a:solidFill>
                <a:srgbClr val="FFA400"/>
              </a:solidFill>
              <a:latin typeface="F37 Ginger Ligh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C246BF-A700-9848-12BC-3F345988A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349" y="2059432"/>
            <a:ext cx="4851401" cy="32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16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0268C-6E47-1444-EC85-81F41483B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C43C294-FF88-D04D-16E2-7997EF78BF64}"/>
              </a:ext>
            </a:extLst>
          </p:cNvPr>
          <p:cNvSpPr txBox="1"/>
          <p:nvPr/>
        </p:nvSpPr>
        <p:spPr>
          <a:xfrm>
            <a:off x="782199" y="771182"/>
            <a:ext cx="1095076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Aufwandsentschädigung und Steuerpflicht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Aufwandsentschädigung für Nachbarschaftshelfende beträgt 131,00 €/Monat bei maximal 30 Stunden Hilfe/Monat.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handelt sich um eine Art Belohnung für das jeweilige Engagement.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Aufwandsentschädigung wird aus dem Entlastungsbetrag des Pflegebedürftigen von der Pflegekasse erstattet.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Aufwandsentschädigung ist nicht steuerpflichtig.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Abrechnung bei der zuständigen Pflegekasse erfolgt entweder über den Pflegebedürftigen oder direkt bei der Pflegekasse.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89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AB9B7-256F-9448-656D-3AF479976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0E44B23-87FB-3674-A47F-1000125EC7E5}"/>
              </a:ext>
            </a:extLst>
          </p:cNvPr>
          <p:cNvSpPr txBox="1"/>
          <p:nvPr/>
        </p:nvSpPr>
        <p:spPr>
          <a:xfrm>
            <a:off x="782199" y="727114"/>
            <a:ext cx="1095076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Wie funktioniert die Abrechnung?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Leistungen der Nachbarschaftshelfenden werden im Kosten-erstattungsverfahren auf Antrag rückwirkend pro Monat gezahlt.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gibt 2 Abrechnungswege: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- Die Pflegebedürftigen rechnen selbstständig bei ihrer Pflege-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kasse</a:t>
            </a: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und zahlen dann die Helfenden damit aus.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 Die Nachbarschaftshelfenden reichen die Abrechnung bei der      	  Pflegekasse ein und erhalten den Betrag direkt auf ihr Konto.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Stundensatz für die Leistungen sollte unterhalb des derzeit gesetzlichen Mindestlohns von 12,89 € liegen.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6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727E3-B384-BCFE-BC73-730885112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6ED17F6-7401-88E4-5C5E-3B496E971715}"/>
              </a:ext>
            </a:extLst>
          </p:cNvPr>
          <p:cNvSpPr txBox="1"/>
          <p:nvPr/>
        </p:nvSpPr>
        <p:spPr>
          <a:xfrm>
            <a:off x="1013552" y="904727"/>
            <a:ext cx="103228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Einführung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Vorstellungsrunde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Welche Erfahrungen/Kenntnisse haben Sie bereits in der Unterstützung von Menschen mit Hilfebedarf gemacht?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Erwartungen und Wünsche haben Sie an die Schulung?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73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97E1D-832D-9951-0F43-22725A56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C4C2B1B-D6F5-8B94-2660-96834700BFC1}"/>
              </a:ext>
            </a:extLst>
          </p:cNvPr>
          <p:cNvSpPr txBox="1"/>
          <p:nvPr/>
        </p:nvSpPr>
        <p:spPr>
          <a:xfrm>
            <a:off x="1905916" y="1189826"/>
            <a:ext cx="86262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Versicherungspflichten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Haftpflichtversicherung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Unfallversicherung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Warum sind diese 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</a:t>
            </a:r>
            <a:r>
              <a:rPr lang="de-DE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sicherungen</a:t>
            </a:r>
            <a:r>
              <a:rPr lang="de-DE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       alle Beteiligten in der Nachbarschaftshilfe so wichtig?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01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2F6F1-5B29-BBD9-2229-B53598F35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62CD385-AC0C-00BD-5AC7-E171447DA24E}"/>
              </a:ext>
            </a:extLst>
          </p:cNvPr>
          <p:cNvSpPr txBox="1"/>
          <p:nvPr/>
        </p:nvSpPr>
        <p:spPr>
          <a:xfrm>
            <a:off x="859318" y="1134743"/>
            <a:ext cx="1095076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Offene Fragen – Allgemeine Schlussrunde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Fragenkatalog zu den Lerninhalten 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Feedbackbogen zur Schulung allgemein ?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Anträge für Nachbarschaftshelfende vollständig 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Tipp des Tages: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www.pflegeabc.de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23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F398DB-F831-5308-D2A6-04D420B0B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96C4154-EACF-71B5-3C7D-E65F3D62C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699E5CD-1575-F334-D361-A6E7FEC42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18B4B219-59E0-3DAD-BCB8-4FE69518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8C4BA49-8FD1-5E4B-3719-C63704BA6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6693747-3E8E-D064-6591-D1DDFEAF5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358103D-AFEF-A43C-A776-04BD9EC76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352" y="2655063"/>
            <a:ext cx="10650080" cy="193900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4600" b="1" dirty="0">
                <a:solidFill>
                  <a:srgbClr val="FFA400"/>
                </a:solidFill>
                <a:latin typeface="Lucida Handwriting" panose="03010101010101010101" pitchFamily="66" charset="0"/>
              </a:rPr>
              <a:t>Weil Nachbarschaft </a:t>
            </a:r>
            <a:r>
              <a:rPr lang="de-DE" sz="4600" b="1" u="sng" dirty="0">
                <a:solidFill>
                  <a:srgbClr val="FFA400"/>
                </a:solidFill>
                <a:latin typeface="Lucida Handwriting" panose="03010101010101010101" pitchFamily="66" charset="0"/>
              </a:rPr>
              <a:t>mehr</a:t>
            </a:r>
            <a:r>
              <a:rPr lang="de-DE" sz="4600" b="1" dirty="0">
                <a:solidFill>
                  <a:srgbClr val="FFA400"/>
                </a:solidFill>
                <a:latin typeface="Lucida Handwriting" panose="03010101010101010101" pitchFamily="66" charset="0"/>
              </a:rPr>
              <a:t> schafft!</a:t>
            </a:r>
            <a:br>
              <a:rPr lang="de-DE" sz="4600" b="1" dirty="0">
                <a:solidFill>
                  <a:srgbClr val="FFA400"/>
                </a:solidFill>
                <a:latin typeface="Lucida Handwriting" panose="03010101010101010101" pitchFamily="66" charset="0"/>
              </a:rPr>
            </a:br>
            <a:br>
              <a:rPr lang="de-DE" sz="4600" b="1" dirty="0">
                <a:solidFill>
                  <a:srgbClr val="FFA400"/>
                </a:solidFill>
                <a:latin typeface="Lucida Handwriting" panose="03010101010101010101" pitchFamily="66" charset="0"/>
              </a:rPr>
            </a:br>
            <a:r>
              <a:rPr lang="de-DE" sz="4600" b="1" dirty="0">
                <a:solidFill>
                  <a:srgbClr val="FFA400"/>
                </a:solidFill>
                <a:latin typeface="Lucida Handwriting" panose="03010101010101010101" pitchFamily="66" charset="0"/>
              </a:rPr>
              <a:t>DANKE für Euer Engagement.</a:t>
            </a:r>
          </a:p>
        </p:txBody>
      </p:sp>
      <p:pic>
        <p:nvPicPr>
          <p:cNvPr id="12" name="Grafik 1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26CBF25A-DCF6-9C66-DB1C-BCADAA3F8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83" y="4678475"/>
            <a:ext cx="8494005" cy="1535041"/>
          </a:xfrm>
          <a:prstGeom prst="rect">
            <a:avLst/>
          </a:prstGeom>
        </p:spPr>
      </p:pic>
      <p:pic>
        <p:nvPicPr>
          <p:cNvPr id="6" name="Grafik 5" descr="Ein Bild, das Grafiken, Screenshot, Symbol, Grafikdesign enthält.&#10;&#10;KI-generierte Inhalte können fehlerhaft sein.">
            <a:extLst>
              <a:ext uri="{FF2B5EF4-FFF2-40B4-BE49-F238E27FC236}">
                <a16:creationId xmlns:a16="http://schemas.microsoft.com/office/drawing/2014/main" id="{4B142145-6C22-7A8C-5404-A645837A6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69" y="1000581"/>
            <a:ext cx="2343485" cy="1447101"/>
          </a:xfrm>
          <a:prstGeom prst="rect">
            <a:avLst/>
          </a:prstGeom>
        </p:spPr>
      </p:pic>
      <p:pic>
        <p:nvPicPr>
          <p:cNvPr id="8" name="Grafik 7" descr="Ein Bild, das Text, Schrift, Handschrift, Typografie enthält.&#10;&#10;KI-generierte Inhalte können fehlerhaft sein.">
            <a:extLst>
              <a:ext uri="{FF2B5EF4-FFF2-40B4-BE49-F238E27FC236}">
                <a16:creationId xmlns:a16="http://schemas.microsoft.com/office/drawing/2014/main" id="{A79A766B-B4D0-44A1-64A9-AF0401BBD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85" y="989564"/>
            <a:ext cx="3825632" cy="147286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9F4A39-BF59-5840-F636-3AD29020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81200" y="5262441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41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73A45-D984-9832-100E-715B026E0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4138F9B-6E98-F0FE-AB93-4A20B96B0DDF}"/>
              </a:ext>
            </a:extLst>
          </p:cNvPr>
          <p:cNvSpPr txBox="1"/>
          <p:nvPr/>
        </p:nvSpPr>
        <p:spPr>
          <a:xfrm>
            <a:off x="1002537" y="870335"/>
            <a:ext cx="105321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Unsere Aufgaben als Servicepunkt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Beratung von Pflegebedürftigen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 von interessierten Helfenden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Öffentlichkeitsarbeit im Landkreis Wittenberg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Hilfe bei Anträgen zur Registrierung als Helfende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Durchführung von Schulungen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Ansprechpartner für alle Beteiligten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4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45E93-2D6F-3040-A5EB-1FCD4E6EC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F31F6EA-E4E1-72DE-3D02-E652F6F3507F}"/>
              </a:ext>
            </a:extLst>
          </p:cNvPr>
          <p:cNvSpPr txBox="1"/>
          <p:nvPr/>
        </p:nvSpPr>
        <p:spPr>
          <a:xfrm>
            <a:off x="1487281" y="1002539"/>
            <a:ext cx="969484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Begriffe / Unterschiede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Pflege / Betreuung / Versorgung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Ehrenamt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Nachbarschaftshilfe</a:t>
            </a:r>
          </a:p>
        </p:txBody>
      </p:sp>
    </p:spTree>
    <p:extLst>
      <p:ext uri="{BB962C8B-B14F-4D97-AF65-F5344CB8AC3E}">
        <p14:creationId xmlns:p14="http://schemas.microsoft.com/office/powerpoint/2010/main" val="14366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B2414-8966-55AC-1614-E3C9DA5E7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53D25E-91C4-60BC-57E5-E589842EEB7F}"/>
              </a:ext>
            </a:extLst>
          </p:cNvPr>
          <p:cNvSpPr txBox="1"/>
          <p:nvPr/>
        </p:nvSpPr>
        <p:spPr>
          <a:xfrm>
            <a:off x="859318" y="881352"/>
            <a:ext cx="109507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Aufgaben der Nachbarschaftshelfenden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Gemeinsame Freizeitgestaltung wie Vorlesen, Spielen, Reden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Ausflüge unternehmen, spazieren gehen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Einkäufe erledigen, gemeinsam kochen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Hilfe bei der Haushaltsführung, kleine Gartenarbeiten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Begleitung zu Ärzten und Behörden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Unterstützung bei der Nutzung eines Smartphones oder Tablets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3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616E7-3E59-925F-97CA-3EF9A43C5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B2CC3F6-E6DB-E63D-5445-E23D75968BA0}"/>
              </a:ext>
            </a:extLst>
          </p:cNvPr>
          <p:cNvSpPr txBox="1"/>
          <p:nvPr/>
        </p:nvSpPr>
        <p:spPr>
          <a:xfrm>
            <a:off x="859318" y="1002539"/>
            <a:ext cx="1095076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Grenzen der Nachbarschaftshilfe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Nachbarschaftshelfende sind </a:t>
            </a:r>
            <a:r>
              <a:rPr kumimoji="0" lang="de-DE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nicht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dafür qualifiziert, pflegerische oder medizinische Tätigkeiten zu übernehmen.</a:t>
            </a:r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Medizinische Maßnahmen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Pflegerische Maßnahmen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0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DE088-12F6-0B63-372A-9A493A43F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352FBCC-563D-83F9-2174-900723A4ACEC}"/>
              </a:ext>
            </a:extLst>
          </p:cNvPr>
          <p:cNvSpPr txBox="1"/>
          <p:nvPr/>
        </p:nvSpPr>
        <p:spPr>
          <a:xfrm>
            <a:off x="760165" y="672029"/>
            <a:ext cx="109507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Anerkennung und Voraussetzungen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die/der zu Betreuende muss mindestens Pflegegrad 1 haben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der/die Helfende muss mindestens 18 Jahre alt sein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der/die Helfende muss eine vom Land anerkannte Schulung absolviert haben oder eine pflegerische Ausbildung nachweisen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er/die Helfende darf mit den zu Betreuenden nicht in einem Haushalt leben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er/die Helfende darf nicht als Betreuungsperson im Pflege-gutachten eingetragen sein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er/die Helfende darf mit den zu Betreuenden nicht verwandt oder verschwägert bis zum 2. Grad sein</a:t>
            </a:r>
          </a:p>
        </p:txBody>
      </p:sp>
    </p:spTree>
    <p:extLst>
      <p:ext uri="{BB962C8B-B14F-4D97-AF65-F5344CB8AC3E}">
        <p14:creationId xmlns:p14="http://schemas.microsoft.com/office/powerpoint/2010/main" val="494746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1453</Words>
  <Application>Microsoft Office PowerPoint</Application>
  <PresentationFormat>Breitbild</PresentationFormat>
  <Paragraphs>291</Paragraphs>
  <Slides>42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9" baseType="lpstr">
      <vt:lpstr>Aptos</vt:lpstr>
      <vt:lpstr>Arial</vt:lpstr>
      <vt:lpstr>F37 Ginger Light</vt:lpstr>
      <vt:lpstr>Garamond</vt:lpstr>
      <vt:lpstr>Lucida Handwriting</vt:lpstr>
      <vt:lpstr>Wingdings</vt:lpstr>
      <vt:lpstr>Organisch</vt:lpstr>
      <vt:lpstr>Weil Nachbarschaft mehr ist !  Herzlich Willkommen zur Schulung.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Weil Nachbarschaft mehr schafft!  DANKE für Euer Engagement.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Manfred B. Kayser</dc:creator>
  <cp:lastModifiedBy>Manfred B. Kayser</cp:lastModifiedBy>
  <cp:revision>133</cp:revision>
  <dcterms:created xsi:type="dcterms:W3CDTF">2025-03-04T11:47:42Z</dcterms:created>
  <dcterms:modified xsi:type="dcterms:W3CDTF">2025-03-24T15:37:20Z</dcterms:modified>
</cp:coreProperties>
</file>